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8" r:id="rId3"/>
    <p:sldId id="259" r:id="rId4"/>
    <p:sldId id="261" r:id="rId5"/>
    <p:sldId id="263" r:id="rId6"/>
    <p:sldId id="264" r:id="rId7"/>
    <p:sldId id="265" r:id="rId8"/>
    <p:sldId id="266"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44" autoAdjust="0"/>
    <p:restoredTop sz="94660"/>
  </p:normalViewPr>
  <p:slideViewPr>
    <p:cSldViewPr snapToGrid="0">
      <p:cViewPr varScale="1">
        <p:scale>
          <a:sx n="102" d="100"/>
          <a:sy n="102" d="100"/>
        </p:scale>
        <p:origin x="120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614FCE-96A0-47C4-B552-3E71AC60E6D2}" type="datetimeFigureOut">
              <a:rPr lang="en-ZA" smtClean="0"/>
              <a:t>08 Jul 2025</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C21230-CCF9-4D42-B351-4A5EB4C5B136}" type="slidenum">
              <a:rPr lang="en-ZA" smtClean="0"/>
              <a:t>‹#›</a:t>
            </a:fld>
            <a:endParaRPr lang="en-ZA"/>
          </a:p>
        </p:txBody>
      </p:sp>
    </p:spTree>
    <p:extLst>
      <p:ext uri="{BB962C8B-B14F-4D97-AF65-F5344CB8AC3E}">
        <p14:creationId xmlns:p14="http://schemas.microsoft.com/office/powerpoint/2010/main" val="40833977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994ADF2-8703-4F03-BAA4-E9E7FB31FEA8}" type="datetimeFigureOut">
              <a:rPr lang="en-ZA" smtClean="0"/>
              <a:t>08 Jul 2025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47D4BE29-8F63-461F-BD14-FF4CA20F868C}" type="slidenum">
              <a:rPr lang="en-ZA" smtClean="0"/>
              <a:t>‹#›</a:t>
            </a:fld>
            <a:endParaRPr lang="en-ZA"/>
          </a:p>
        </p:txBody>
      </p:sp>
    </p:spTree>
    <p:extLst>
      <p:ext uri="{BB962C8B-B14F-4D97-AF65-F5344CB8AC3E}">
        <p14:creationId xmlns:p14="http://schemas.microsoft.com/office/powerpoint/2010/main" val="22655844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94ADF2-8703-4F03-BAA4-E9E7FB31FEA8}" type="datetimeFigureOut">
              <a:rPr lang="en-ZA" smtClean="0"/>
              <a:t>08 Jul 2025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47D4BE29-8F63-461F-BD14-FF4CA20F868C}" type="slidenum">
              <a:rPr lang="en-ZA" smtClean="0"/>
              <a:t>‹#›</a:t>
            </a:fld>
            <a:endParaRPr lang="en-ZA"/>
          </a:p>
        </p:txBody>
      </p:sp>
    </p:spTree>
    <p:extLst>
      <p:ext uri="{BB962C8B-B14F-4D97-AF65-F5344CB8AC3E}">
        <p14:creationId xmlns:p14="http://schemas.microsoft.com/office/powerpoint/2010/main" val="2866042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94ADF2-8703-4F03-BAA4-E9E7FB31FEA8}" type="datetimeFigureOut">
              <a:rPr lang="en-ZA" smtClean="0"/>
              <a:t>08 Jul 2025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47D4BE29-8F63-461F-BD14-FF4CA20F868C}" type="slidenum">
              <a:rPr lang="en-ZA" smtClean="0"/>
              <a:t>‹#›</a:t>
            </a:fld>
            <a:endParaRPr lang="en-ZA"/>
          </a:p>
        </p:txBody>
      </p:sp>
    </p:spTree>
    <p:extLst>
      <p:ext uri="{BB962C8B-B14F-4D97-AF65-F5344CB8AC3E}">
        <p14:creationId xmlns:p14="http://schemas.microsoft.com/office/powerpoint/2010/main" val="1700063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94ADF2-8703-4F03-BAA4-E9E7FB31FEA8}" type="datetimeFigureOut">
              <a:rPr lang="en-ZA" smtClean="0"/>
              <a:t>08 Jul 2025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47D4BE29-8F63-461F-BD14-FF4CA20F868C}" type="slidenum">
              <a:rPr lang="en-ZA" smtClean="0"/>
              <a:t>‹#›</a:t>
            </a:fld>
            <a:endParaRPr lang="en-ZA"/>
          </a:p>
        </p:txBody>
      </p:sp>
    </p:spTree>
    <p:extLst>
      <p:ext uri="{BB962C8B-B14F-4D97-AF65-F5344CB8AC3E}">
        <p14:creationId xmlns:p14="http://schemas.microsoft.com/office/powerpoint/2010/main" val="353763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94ADF2-8703-4F03-BAA4-E9E7FB31FEA8}" type="datetimeFigureOut">
              <a:rPr lang="en-ZA" smtClean="0"/>
              <a:t>08 Jul 2025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47D4BE29-8F63-461F-BD14-FF4CA20F868C}" type="slidenum">
              <a:rPr lang="en-ZA" smtClean="0"/>
              <a:t>‹#›</a:t>
            </a:fld>
            <a:endParaRPr lang="en-ZA"/>
          </a:p>
        </p:txBody>
      </p:sp>
    </p:spTree>
    <p:extLst>
      <p:ext uri="{BB962C8B-B14F-4D97-AF65-F5344CB8AC3E}">
        <p14:creationId xmlns:p14="http://schemas.microsoft.com/office/powerpoint/2010/main" val="2324748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994ADF2-8703-4F03-BAA4-E9E7FB31FEA8}" type="datetimeFigureOut">
              <a:rPr lang="en-ZA" smtClean="0"/>
              <a:t>08 Jul 2025</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47D4BE29-8F63-461F-BD14-FF4CA20F868C}" type="slidenum">
              <a:rPr lang="en-ZA" smtClean="0"/>
              <a:t>‹#›</a:t>
            </a:fld>
            <a:endParaRPr lang="en-ZA"/>
          </a:p>
        </p:txBody>
      </p:sp>
    </p:spTree>
    <p:extLst>
      <p:ext uri="{BB962C8B-B14F-4D97-AF65-F5344CB8AC3E}">
        <p14:creationId xmlns:p14="http://schemas.microsoft.com/office/powerpoint/2010/main" val="2679144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994ADF2-8703-4F03-BAA4-E9E7FB31FEA8}" type="datetimeFigureOut">
              <a:rPr lang="en-ZA" smtClean="0"/>
              <a:t>08 Jul 2025</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47D4BE29-8F63-461F-BD14-FF4CA20F868C}" type="slidenum">
              <a:rPr lang="en-ZA" smtClean="0"/>
              <a:t>‹#›</a:t>
            </a:fld>
            <a:endParaRPr lang="en-ZA"/>
          </a:p>
        </p:txBody>
      </p:sp>
    </p:spTree>
    <p:extLst>
      <p:ext uri="{BB962C8B-B14F-4D97-AF65-F5344CB8AC3E}">
        <p14:creationId xmlns:p14="http://schemas.microsoft.com/office/powerpoint/2010/main" val="1182572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994ADF2-8703-4F03-BAA4-E9E7FB31FEA8}" type="datetimeFigureOut">
              <a:rPr lang="en-ZA" smtClean="0"/>
              <a:t>08 Jul 2025</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47D4BE29-8F63-461F-BD14-FF4CA20F868C}" type="slidenum">
              <a:rPr lang="en-ZA" smtClean="0"/>
              <a:t>‹#›</a:t>
            </a:fld>
            <a:endParaRPr lang="en-ZA"/>
          </a:p>
        </p:txBody>
      </p:sp>
    </p:spTree>
    <p:extLst>
      <p:ext uri="{BB962C8B-B14F-4D97-AF65-F5344CB8AC3E}">
        <p14:creationId xmlns:p14="http://schemas.microsoft.com/office/powerpoint/2010/main" val="2861261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94ADF2-8703-4F03-BAA4-E9E7FB31FEA8}" type="datetimeFigureOut">
              <a:rPr lang="en-ZA" smtClean="0"/>
              <a:t>08 Jul 2025</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47D4BE29-8F63-461F-BD14-FF4CA20F868C}" type="slidenum">
              <a:rPr lang="en-ZA" smtClean="0"/>
              <a:t>‹#›</a:t>
            </a:fld>
            <a:endParaRPr lang="en-ZA"/>
          </a:p>
        </p:txBody>
      </p:sp>
    </p:spTree>
    <p:extLst>
      <p:ext uri="{BB962C8B-B14F-4D97-AF65-F5344CB8AC3E}">
        <p14:creationId xmlns:p14="http://schemas.microsoft.com/office/powerpoint/2010/main" val="3421246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994ADF2-8703-4F03-BAA4-E9E7FB31FEA8}" type="datetimeFigureOut">
              <a:rPr lang="en-ZA" smtClean="0"/>
              <a:t>08 Jul 2025</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47D4BE29-8F63-461F-BD14-FF4CA20F868C}" type="slidenum">
              <a:rPr lang="en-ZA" smtClean="0"/>
              <a:t>‹#›</a:t>
            </a:fld>
            <a:endParaRPr lang="en-ZA"/>
          </a:p>
        </p:txBody>
      </p:sp>
    </p:spTree>
    <p:extLst>
      <p:ext uri="{BB962C8B-B14F-4D97-AF65-F5344CB8AC3E}">
        <p14:creationId xmlns:p14="http://schemas.microsoft.com/office/powerpoint/2010/main" val="13380857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994ADF2-8703-4F03-BAA4-E9E7FB31FEA8}" type="datetimeFigureOut">
              <a:rPr lang="en-ZA" smtClean="0"/>
              <a:t>08 Jul 2025</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47D4BE29-8F63-461F-BD14-FF4CA20F868C}" type="slidenum">
              <a:rPr lang="en-ZA" smtClean="0"/>
              <a:t>‹#›</a:t>
            </a:fld>
            <a:endParaRPr lang="en-ZA"/>
          </a:p>
        </p:txBody>
      </p:sp>
    </p:spTree>
    <p:extLst>
      <p:ext uri="{BB962C8B-B14F-4D97-AF65-F5344CB8AC3E}">
        <p14:creationId xmlns:p14="http://schemas.microsoft.com/office/powerpoint/2010/main" val="3358011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4ADF2-8703-4F03-BAA4-E9E7FB31FEA8}" type="datetimeFigureOut">
              <a:rPr lang="en-ZA" smtClean="0"/>
              <a:t>08 Jul 2025</a:t>
            </a:fld>
            <a:endParaRPr lang="en-Z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D4BE29-8F63-461F-BD14-FF4CA20F868C}" type="slidenum">
              <a:rPr lang="en-ZA" smtClean="0"/>
              <a:t>‹#›</a:t>
            </a:fld>
            <a:endParaRPr lang="en-ZA"/>
          </a:p>
        </p:txBody>
      </p:sp>
    </p:spTree>
    <p:extLst>
      <p:ext uri="{BB962C8B-B14F-4D97-AF65-F5344CB8AC3E}">
        <p14:creationId xmlns:p14="http://schemas.microsoft.com/office/powerpoint/2010/main" val="13896684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imagedescriber.online/"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CB0E9-D002-D7D4-2906-0EEDCBB36EAE}"/>
              </a:ext>
            </a:extLst>
          </p:cNvPr>
          <p:cNvSpPr>
            <a:spLocks noGrp="1"/>
          </p:cNvSpPr>
          <p:nvPr>
            <p:ph type="ctrTitle"/>
          </p:nvPr>
        </p:nvSpPr>
        <p:spPr/>
        <p:txBody>
          <a:bodyPr/>
          <a:lstStyle/>
          <a:p>
            <a:r>
              <a:rPr lang="en-ZA" b="1"/>
              <a:t>AI describing pictures</a:t>
            </a:r>
            <a:endParaRPr lang="en-ZA"/>
          </a:p>
        </p:txBody>
      </p:sp>
      <p:sp>
        <p:nvSpPr>
          <p:cNvPr id="3" name="Subtitle 2">
            <a:extLst>
              <a:ext uri="{FF2B5EF4-FFF2-40B4-BE49-F238E27FC236}">
                <a16:creationId xmlns:a16="http://schemas.microsoft.com/office/drawing/2014/main" id="{E9FC9BE9-059B-C3F5-4401-A320A0F2E06A}"/>
              </a:ext>
            </a:extLst>
          </p:cNvPr>
          <p:cNvSpPr>
            <a:spLocks noGrp="1"/>
          </p:cNvSpPr>
          <p:nvPr>
            <p:ph type="subTitle" idx="1"/>
          </p:nvPr>
        </p:nvSpPr>
        <p:spPr>
          <a:xfrm>
            <a:off x="1282045" y="3734014"/>
            <a:ext cx="10058400" cy="1655762"/>
          </a:xfrm>
        </p:spPr>
        <p:txBody>
          <a:bodyPr>
            <a:noAutofit/>
          </a:bodyPr>
          <a:lstStyle/>
          <a:p>
            <a:pPr algn="l">
              <a:lnSpc>
                <a:spcPct val="107000"/>
              </a:lnSpc>
              <a:spcAft>
                <a:spcPts val="800"/>
              </a:spcAft>
            </a:pPr>
            <a:r>
              <a:rPr lang="en-ZA" sz="2200">
                <a:latin typeface="Calibri" panose="020F0502020204030204" pitchFamily="34" charset="0"/>
                <a:ea typeface="Aptos" panose="020B0004020202020204" pitchFamily="34" charset="0"/>
                <a:cs typeface="Times New Roman" panose="02020603050405020304" pitchFamily="18" charset="0"/>
              </a:rPr>
              <a:t>Here are three pictures and the results generated by </a:t>
            </a:r>
            <a:r>
              <a:rPr lang="en-ZA" sz="2200" u="sng">
                <a:solidFill>
                  <a:srgbClr val="467886"/>
                </a:solidFill>
                <a:latin typeface="Calibri" panose="020F0502020204030204" pitchFamily="34" charset="0"/>
                <a:ea typeface="Aptos" panose="020B0004020202020204" pitchFamily="34" charset="0"/>
                <a:cs typeface="Times New Roman" panose="02020603050405020304" pitchFamily="18" charset="0"/>
                <a:hlinkClick r:id="rId2"/>
              </a:rPr>
              <a:t>https://imagedescriber.online/</a:t>
            </a:r>
            <a:r>
              <a:rPr lang="en-ZA" sz="2200" u="sng">
                <a:solidFill>
                  <a:srgbClr val="467886"/>
                </a:solidFill>
                <a:latin typeface="Calibri" panose="020F0502020204030204" pitchFamily="34" charset="0"/>
                <a:ea typeface="Aptos" panose="020B0004020202020204" pitchFamily="34" charset="0"/>
                <a:cs typeface="Times New Roman" panose="02020603050405020304" pitchFamily="18" charset="0"/>
              </a:rPr>
              <a:t> </a:t>
            </a:r>
            <a:r>
              <a:rPr lang="en-ZA" sz="2200">
                <a:latin typeface="Calibri" panose="020F0502020204030204" pitchFamily="34" charset="0"/>
                <a:ea typeface="Aptos" panose="020B0004020202020204" pitchFamily="34" charset="0"/>
                <a:cs typeface="Times New Roman" panose="02020603050405020304" pitchFamily="18" charset="0"/>
              </a:rPr>
              <a:t>when asked to briefly describe what is in the picture. </a:t>
            </a:r>
          </a:p>
          <a:p>
            <a:pPr>
              <a:lnSpc>
                <a:spcPct val="107000"/>
              </a:lnSpc>
              <a:spcAft>
                <a:spcPts val="800"/>
              </a:spcAft>
            </a:pPr>
            <a:r>
              <a:rPr lang="en-ZA" sz="2200">
                <a:latin typeface="Calibri" panose="020F0502020204030204" pitchFamily="34" charset="0"/>
                <a:ea typeface="Aptos" panose="020B0004020202020204" pitchFamily="34" charset="0"/>
                <a:cs typeface="Times New Roman" panose="02020603050405020304" pitchFamily="18" charset="0"/>
              </a:rPr>
              <a:t>You will see that AI doesn’t always get it 100% right and adds details that aren’t there…</a:t>
            </a:r>
          </a:p>
        </p:txBody>
      </p:sp>
    </p:spTree>
    <p:extLst>
      <p:ext uri="{BB962C8B-B14F-4D97-AF65-F5344CB8AC3E}">
        <p14:creationId xmlns:p14="http://schemas.microsoft.com/office/powerpoint/2010/main" val="2771023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5624AB2-1AF2-E8B7-5556-9E3293D3DC82}"/>
              </a:ext>
            </a:extLst>
          </p:cNvPr>
          <p:cNvSpPr>
            <a:spLocks noGrp="1"/>
          </p:cNvSpPr>
          <p:nvPr>
            <p:ph type="title"/>
          </p:nvPr>
        </p:nvSpPr>
        <p:spPr/>
        <p:txBody>
          <a:bodyPr>
            <a:normAutofit/>
          </a:bodyPr>
          <a:lstStyle/>
          <a:p>
            <a:r>
              <a:rPr lang="en-US" sz="5400" b="1"/>
              <a:t>Read AI's description of the picture. Do you think the description is correct?</a:t>
            </a:r>
            <a:endParaRPr lang="en-ZA" sz="5400"/>
          </a:p>
        </p:txBody>
      </p:sp>
      <p:sp>
        <p:nvSpPr>
          <p:cNvPr id="5" name="Text Placeholder 4">
            <a:extLst>
              <a:ext uri="{FF2B5EF4-FFF2-40B4-BE49-F238E27FC236}">
                <a16:creationId xmlns:a16="http://schemas.microsoft.com/office/drawing/2014/main" id="{D46EB785-43D9-09C4-AF14-5361643FCB49}"/>
              </a:ext>
            </a:extLst>
          </p:cNvPr>
          <p:cNvSpPr>
            <a:spLocks noGrp="1"/>
          </p:cNvSpPr>
          <p:nvPr>
            <p:ph type="body" idx="1"/>
          </p:nvPr>
        </p:nvSpPr>
        <p:spPr/>
        <p:txBody>
          <a:bodyPr>
            <a:normAutofit/>
          </a:bodyPr>
          <a:lstStyle/>
          <a:p>
            <a:r>
              <a:rPr lang="en-ZA" sz="2800" b="1">
                <a:solidFill>
                  <a:srgbClr val="FF0000"/>
                </a:solidFill>
              </a:rPr>
              <a:t>Do the above for each slide:</a:t>
            </a:r>
          </a:p>
        </p:txBody>
      </p:sp>
    </p:spTree>
    <p:extLst>
      <p:ext uri="{BB962C8B-B14F-4D97-AF65-F5344CB8AC3E}">
        <p14:creationId xmlns:p14="http://schemas.microsoft.com/office/powerpoint/2010/main" val="3852460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CC89C-F0CE-A93E-7EF7-D92EEFC96581}"/>
              </a:ext>
            </a:extLst>
          </p:cNvPr>
          <p:cNvSpPr>
            <a:spLocks noGrp="1"/>
          </p:cNvSpPr>
          <p:nvPr>
            <p:ph type="title"/>
          </p:nvPr>
        </p:nvSpPr>
        <p:spPr>
          <a:xfrm>
            <a:off x="839788" y="457200"/>
            <a:ext cx="3932237" cy="853126"/>
          </a:xfrm>
        </p:spPr>
        <p:txBody>
          <a:bodyPr/>
          <a:lstStyle/>
          <a:p>
            <a:r>
              <a:rPr lang="en-ZA" b="1"/>
              <a:t>AI’s description</a:t>
            </a:r>
          </a:p>
        </p:txBody>
      </p:sp>
      <p:pic>
        <p:nvPicPr>
          <p:cNvPr id="6" name="Picture Placeholder 5" descr="A group of people singing on stage&#10;&#10;AI-generated content may be incorrect.">
            <a:extLst>
              <a:ext uri="{FF2B5EF4-FFF2-40B4-BE49-F238E27FC236}">
                <a16:creationId xmlns:a16="http://schemas.microsoft.com/office/drawing/2014/main" id="{1902E9DD-E76D-0E65-2D39-DDC6638773F3}"/>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1493" r="1493"/>
          <a:stretch>
            <a:fillRect/>
          </a:stretch>
        </p:blipFill>
        <p:spPr/>
      </p:pic>
      <p:sp>
        <p:nvSpPr>
          <p:cNvPr id="4" name="Text Placeholder 3">
            <a:extLst>
              <a:ext uri="{FF2B5EF4-FFF2-40B4-BE49-F238E27FC236}">
                <a16:creationId xmlns:a16="http://schemas.microsoft.com/office/drawing/2014/main" id="{30906E30-FADB-86B0-A7C0-E182E42BDC10}"/>
              </a:ext>
            </a:extLst>
          </p:cNvPr>
          <p:cNvSpPr>
            <a:spLocks noGrp="1"/>
          </p:cNvSpPr>
          <p:nvPr>
            <p:ph type="body" sz="half" idx="2"/>
          </p:nvPr>
        </p:nvSpPr>
        <p:spPr>
          <a:xfrm>
            <a:off x="839788" y="1310326"/>
            <a:ext cx="3932237" cy="4558662"/>
          </a:xfrm>
          <a:solidFill>
            <a:schemeClr val="accent4">
              <a:lumMod val="20000"/>
              <a:lumOff val="80000"/>
            </a:schemeClr>
          </a:solidFill>
        </p:spPr>
        <p:txBody>
          <a:bodyPr anchor="ctr">
            <a:normAutofit fontScale="92500" lnSpcReduction="20000"/>
          </a:bodyPr>
          <a:lstStyle/>
          <a:p>
            <a:pPr>
              <a:lnSpc>
                <a:spcPct val="120000"/>
              </a:lnSpc>
              <a:spcBef>
                <a:spcPts val="1200"/>
              </a:spcBef>
            </a:pPr>
            <a:r>
              <a:rPr lang="en-US"/>
              <a:t>The image shows a live music performance at night. A male vocalist is in the foreground, singing into a microphone and gesturing energetically. Behind him, three women are also performing. One woman is wearing a white shirt and a colorful patterned skirt, holding a microphone and appearing to sing or back up vocals. Two other women, wearing yellow and dark shirts respectively, are also engaged in the performance through dancing and possibly singing. The setting is a dark stage, lit up by spotlights giving the scene a vibrant feel. Musical instruments, including a bass guitar and drums, and sound equipment are partially visible. The overall mood suggests a high-energy and lively performance, possibly within the realm of African or Afro-Caribbean music given the clothing and style of the performance.</a:t>
            </a:r>
            <a:endParaRPr lang="en-ZA"/>
          </a:p>
        </p:txBody>
      </p:sp>
      <p:sp>
        <p:nvSpPr>
          <p:cNvPr id="7" name="TextBox 6">
            <a:extLst>
              <a:ext uri="{FF2B5EF4-FFF2-40B4-BE49-F238E27FC236}">
                <a16:creationId xmlns:a16="http://schemas.microsoft.com/office/drawing/2014/main" id="{D4C20977-0E2B-3F61-9478-188EADD8B1DB}"/>
              </a:ext>
            </a:extLst>
          </p:cNvPr>
          <p:cNvSpPr txBox="1"/>
          <p:nvPr/>
        </p:nvSpPr>
        <p:spPr>
          <a:xfrm>
            <a:off x="4772026" y="6014301"/>
            <a:ext cx="6681542" cy="523220"/>
          </a:xfrm>
          <a:prstGeom prst="rect">
            <a:avLst/>
          </a:prstGeom>
          <a:noFill/>
        </p:spPr>
        <p:txBody>
          <a:bodyPr wrap="square" rtlCol="0">
            <a:spAutoFit/>
          </a:bodyPr>
          <a:lstStyle/>
          <a:p>
            <a:r>
              <a:rPr lang="en-ZA" sz="1400"/>
              <a:t>Manfred Werner - Tsui, CC BY-SA 3.0 &lt;http://creativecommons.org/licenses/by-sa/3.0/&gt;, via Wikimedia Commons</a:t>
            </a:r>
          </a:p>
        </p:txBody>
      </p:sp>
      <p:sp>
        <p:nvSpPr>
          <p:cNvPr id="11" name="TextBox 10">
            <a:extLst>
              <a:ext uri="{FF2B5EF4-FFF2-40B4-BE49-F238E27FC236}">
                <a16:creationId xmlns:a16="http://schemas.microsoft.com/office/drawing/2014/main" id="{CA933429-CA27-49D8-A4D7-D1401B50FD45}"/>
              </a:ext>
            </a:extLst>
          </p:cNvPr>
          <p:cNvSpPr txBox="1"/>
          <p:nvPr/>
        </p:nvSpPr>
        <p:spPr>
          <a:xfrm>
            <a:off x="10946860" y="218302"/>
            <a:ext cx="405352" cy="461665"/>
          </a:xfrm>
          <a:prstGeom prst="rect">
            <a:avLst/>
          </a:prstGeom>
          <a:solidFill>
            <a:schemeClr val="accent4">
              <a:lumMod val="20000"/>
              <a:lumOff val="80000"/>
            </a:schemeClr>
          </a:solidFill>
        </p:spPr>
        <p:txBody>
          <a:bodyPr wrap="square" rtlCol="0">
            <a:spAutoFit/>
          </a:bodyPr>
          <a:lstStyle/>
          <a:p>
            <a:r>
              <a:rPr lang="en-ZA" sz="2400" b="1"/>
              <a:t>1</a:t>
            </a:r>
          </a:p>
        </p:txBody>
      </p:sp>
    </p:spTree>
    <p:extLst>
      <p:ext uri="{BB962C8B-B14F-4D97-AF65-F5344CB8AC3E}">
        <p14:creationId xmlns:p14="http://schemas.microsoft.com/office/powerpoint/2010/main" val="1814661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a:extLst>
              <a:ext uri="{FF2B5EF4-FFF2-40B4-BE49-F238E27FC236}">
                <a16:creationId xmlns:a16="http://schemas.microsoft.com/office/drawing/2014/main" id="{B80E990C-E537-A480-5AA5-85EB9B14A106}"/>
              </a:ext>
            </a:extLst>
          </p:cNvPr>
          <p:cNvSpPr txBox="1"/>
          <p:nvPr/>
        </p:nvSpPr>
        <p:spPr>
          <a:xfrm>
            <a:off x="1432874" y="801279"/>
            <a:ext cx="9502219" cy="2760820"/>
          </a:xfrm>
          <a:prstGeom prst="rect">
            <a:avLst/>
          </a:prstGeom>
          <a:solidFill>
            <a:schemeClr val="accent4">
              <a:lumMod val="20000"/>
              <a:lumOff val="80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spAutoFit/>
          </a:bodyPr>
          <a:lstStyle/>
          <a:p>
            <a:pPr marL="180340">
              <a:lnSpc>
                <a:spcPct val="150000"/>
              </a:lnSpc>
              <a:spcBef>
                <a:spcPts val="1800"/>
              </a:spcBef>
              <a:spcAft>
                <a:spcPts val="1800"/>
              </a:spcAft>
              <a:buNone/>
            </a:pPr>
            <a:r>
              <a:rPr lang="en-US" sz="4000" b="1">
                <a:effectLst/>
                <a:latin typeface="Verdana" panose="020B0604030504040204" pitchFamily="34" charset="0"/>
                <a:ea typeface="Aptos" panose="020B0004020202020204" pitchFamily="34" charset="0"/>
                <a:cs typeface="Times New Roman" panose="02020603050405020304" pitchFamily="18" charset="0"/>
              </a:rPr>
              <a:t>We think </a:t>
            </a:r>
            <a:br>
              <a:rPr lang="en-US" sz="4000" b="1">
                <a:effectLst/>
                <a:latin typeface="Verdana" panose="020B0604030504040204" pitchFamily="34" charset="0"/>
                <a:ea typeface="Aptos" panose="020B0004020202020204" pitchFamily="34" charset="0"/>
                <a:cs typeface="Times New Roman" panose="02020603050405020304" pitchFamily="18" charset="0"/>
              </a:rPr>
            </a:br>
            <a:r>
              <a:rPr lang="en-US" sz="4000" b="1">
                <a:effectLst/>
                <a:latin typeface="Verdana" panose="020B0604030504040204" pitchFamily="34" charset="0"/>
                <a:ea typeface="Aptos" panose="020B0004020202020204" pitchFamily="34" charset="0"/>
                <a:cs typeface="Times New Roman" panose="02020603050405020304" pitchFamily="18" charset="0"/>
              </a:rPr>
              <a:t>AI is pretty spot on with the description!</a:t>
            </a:r>
            <a:endParaRPr lang="en-ZA" sz="3600">
              <a:effectLst/>
              <a:latin typeface="Calibri" panose="020F050202020403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9119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7D7D9-B31C-E5EB-26FA-042D99BF7D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7E91F0-DFE4-92CB-F38E-B4046B73E671}"/>
              </a:ext>
            </a:extLst>
          </p:cNvPr>
          <p:cNvSpPr>
            <a:spLocks noGrp="1"/>
          </p:cNvSpPr>
          <p:nvPr>
            <p:ph type="title"/>
          </p:nvPr>
        </p:nvSpPr>
        <p:spPr>
          <a:xfrm>
            <a:off x="839788" y="457200"/>
            <a:ext cx="3932237" cy="853126"/>
          </a:xfrm>
        </p:spPr>
        <p:txBody>
          <a:bodyPr/>
          <a:lstStyle/>
          <a:p>
            <a:r>
              <a:rPr lang="en-ZA" b="1"/>
              <a:t>AI’s description</a:t>
            </a:r>
          </a:p>
        </p:txBody>
      </p:sp>
      <p:pic>
        <p:nvPicPr>
          <p:cNvPr id="6" name="Picture Placeholder 5">
            <a:extLst>
              <a:ext uri="{FF2B5EF4-FFF2-40B4-BE49-F238E27FC236}">
                <a16:creationId xmlns:a16="http://schemas.microsoft.com/office/drawing/2014/main" id="{3EB0F3EF-F6BB-52D7-7E24-521A5D0A2238}"/>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7785" r="7785"/>
          <a:stretch/>
        </p:blipFill>
        <p:spPr/>
      </p:pic>
      <p:sp>
        <p:nvSpPr>
          <p:cNvPr id="4" name="Text Placeholder 3">
            <a:extLst>
              <a:ext uri="{FF2B5EF4-FFF2-40B4-BE49-F238E27FC236}">
                <a16:creationId xmlns:a16="http://schemas.microsoft.com/office/drawing/2014/main" id="{C2A28F8A-34EC-0D69-568D-69178CA44E1D}"/>
              </a:ext>
            </a:extLst>
          </p:cNvPr>
          <p:cNvSpPr>
            <a:spLocks noGrp="1"/>
          </p:cNvSpPr>
          <p:nvPr>
            <p:ph type="body" sz="half" idx="2"/>
          </p:nvPr>
        </p:nvSpPr>
        <p:spPr>
          <a:xfrm>
            <a:off x="839788" y="1310326"/>
            <a:ext cx="3932237" cy="2507530"/>
          </a:xfrm>
          <a:solidFill>
            <a:schemeClr val="accent1">
              <a:lumMod val="20000"/>
              <a:lumOff val="80000"/>
            </a:schemeClr>
          </a:solidFill>
        </p:spPr>
        <p:txBody>
          <a:bodyPr anchor="t">
            <a:normAutofit/>
          </a:bodyPr>
          <a:lstStyle/>
          <a:p>
            <a:pPr>
              <a:lnSpc>
                <a:spcPct val="110000"/>
              </a:lnSpc>
              <a:spcBef>
                <a:spcPts val="1200"/>
              </a:spcBef>
            </a:pPr>
            <a:r>
              <a:rPr lang="en-ZA" sz="1800"/>
              <a:t>The image shows a man riding a blue electric bicycle on a sandy beach. Attached to the bike is a gray plastic cargo carrier, and inside the carrier sits a beagle dog, looking directly at the camera. The ocean is visible in the background.</a:t>
            </a:r>
          </a:p>
        </p:txBody>
      </p:sp>
      <p:sp>
        <p:nvSpPr>
          <p:cNvPr id="7" name="TextBox 6">
            <a:extLst>
              <a:ext uri="{FF2B5EF4-FFF2-40B4-BE49-F238E27FC236}">
                <a16:creationId xmlns:a16="http://schemas.microsoft.com/office/drawing/2014/main" id="{BADF4B10-5E93-33EF-E6FB-DD344881714C}"/>
              </a:ext>
            </a:extLst>
          </p:cNvPr>
          <p:cNvSpPr txBox="1"/>
          <p:nvPr/>
        </p:nvSpPr>
        <p:spPr>
          <a:xfrm>
            <a:off x="5476219" y="5999231"/>
            <a:ext cx="5780360" cy="338554"/>
          </a:xfrm>
          <a:prstGeom prst="rect">
            <a:avLst/>
          </a:prstGeom>
          <a:noFill/>
        </p:spPr>
        <p:txBody>
          <a:bodyPr wrap="square" rtlCol="0">
            <a:spAutoFit/>
          </a:bodyPr>
          <a:lstStyle/>
          <a:p>
            <a:r>
              <a:rPr lang="en-ZA" sz="1600"/>
              <a:t>https://www.pexels.com/photo/dog-in-bicycle-trailer-18138691/</a:t>
            </a:r>
          </a:p>
        </p:txBody>
      </p:sp>
      <p:sp>
        <p:nvSpPr>
          <p:cNvPr id="11" name="TextBox 10">
            <a:extLst>
              <a:ext uri="{FF2B5EF4-FFF2-40B4-BE49-F238E27FC236}">
                <a16:creationId xmlns:a16="http://schemas.microsoft.com/office/drawing/2014/main" id="{0EC36B0C-5FE7-8BA0-D624-276DC5EDFDEA}"/>
              </a:ext>
            </a:extLst>
          </p:cNvPr>
          <p:cNvSpPr txBox="1"/>
          <p:nvPr/>
        </p:nvSpPr>
        <p:spPr>
          <a:xfrm>
            <a:off x="10946860" y="218302"/>
            <a:ext cx="405352" cy="461665"/>
          </a:xfrm>
          <a:prstGeom prst="rect">
            <a:avLst/>
          </a:prstGeom>
          <a:solidFill>
            <a:schemeClr val="accent1">
              <a:lumMod val="20000"/>
              <a:lumOff val="80000"/>
            </a:schemeClr>
          </a:solidFill>
        </p:spPr>
        <p:txBody>
          <a:bodyPr wrap="square" rtlCol="0">
            <a:spAutoFit/>
          </a:bodyPr>
          <a:lstStyle/>
          <a:p>
            <a:r>
              <a:rPr lang="en-ZA" sz="2400" b="1"/>
              <a:t>2</a:t>
            </a:r>
          </a:p>
        </p:txBody>
      </p:sp>
      <p:sp>
        <p:nvSpPr>
          <p:cNvPr id="3" name="TextBox 2">
            <a:extLst>
              <a:ext uri="{FF2B5EF4-FFF2-40B4-BE49-F238E27FC236}">
                <a16:creationId xmlns:a16="http://schemas.microsoft.com/office/drawing/2014/main" id="{61F56997-E2C5-8945-FDC9-A06CA1D64099}"/>
              </a:ext>
            </a:extLst>
          </p:cNvPr>
          <p:cNvSpPr txBox="1"/>
          <p:nvPr/>
        </p:nvSpPr>
        <p:spPr>
          <a:xfrm>
            <a:off x="839788" y="4194928"/>
            <a:ext cx="3932237" cy="646331"/>
          </a:xfrm>
          <a:prstGeom prst="rect">
            <a:avLst/>
          </a:prstGeom>
          <a:noFill/>
        </p:spPr>
        <p:txBody>
          <a:bodyPr wrap="square" rtlCol="0">
            <a:spAutoFit/>
          </a:bodyPr>
          <a:lstStyle/>
          <a:p>
            <a:r>
              <a:rPr lang="en-US" b="1">
                <a:solidFill>
                  <a:srgbClr val="FF0000"/>
                </a:solidFill>
              </a:rPr>
              <a:t>Here, AI wasn't quite correct. Can you see what AI didn't get right? </a:t>
            </a:r>
            <a:endParaRPr lang="en-ZA">
              <a:solidFill>
                <a:srgbClr val="FF0000"/>
              </a:solidFill>
            </a:endParaRPr>
          </a:p>
        </p:txBody>
      </p:sp>
    </p:spTree>
    <p:extLst>
      <p:ext uri="{BB962C8B-B14F-4D97-AF65-F5344CB8AC3E}">
        <p14:creationId xmlns:p14="http://schemas.microsoft.com/office/powerpoint/2010/main" val="2641230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a:extLst>
              <a:ext uri="{FF2B5EF4-FFF2-40B4-BE49-F238E27FC236}">
                <a16:creationId xmlns:a16="http://schemas.microsoft.com/office/drawing/2014/main" id="{77826038-9CF9-9B69-3281-348255FFC1F1}"/>
              </a:ext>
            </a:extLst>
          </p:cNvPr>
          <p:cNvSpPr txBox="1"/>
          <p:nvPr/>
        </p:nvSpPr>
        <p:spPr>
          <a:xfrm>
            <a:off x="1432874" y="801279"/>
            <a:ext cx="9502219" cy="4424737"/>
          </a:xfrm>
          <a:prstGeom prst="rect">
            <a:avLst/>
          </a:prstGeom>
          <a:solidFill>
            <a:schemeClr val="accent1">
              <a:lumMod val="20000"/>
              <a:lumOff val="80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spAutoFit/>
          </a:bodyPr>
          <a:lstStyle/>
          <a:p>
            <a:pPr marL="180340">
              <a:lnSpc>
                <a:spcPct val="150000"/>
              </a:lnSpc>
              <a:buNone/>
            </a:pPr>
            <a:r>
              <a:rPr lang="en-ZA" sz="3200" b="1">
                <a:effectLst/>
                <a:latin typeface="Verdana" panose="020B0604030504040204" pitchFamily="34" charset="0"/>
                <a:ea typeface="Aptos" panose="020B0004020202020204" pitchFamily="34" charset="0"/>
                <a:cs typeface="Times New Roman" panose="02020603050405020304" pitchFamily="18" charset="0"/>
              </a:rPr>
              <a:t>Here, AI wasn't quite correct. </a:t>
            </a:r>
          </a:p>
          <a:p>
            <a:pPr marL="637540" indent="-457200">
              <a:lnSpc>
                <a:spcPct val="150000"/>
              </a:lnSpc>
              <a:buFont typeface="Arial" panose="020B0604020202020204" pitchFamily="34" charset="0"/>
              <a:buChar char="•"/>
            </a:pPr>
            <a:r>
              <a:rPr lang="en-ZA" sz="3200" b="1">
                <a:effectLst/>
                <a:latin typeface="Verdana" panose="020B0604030504040204" pitchFamily="34" charset="0"/>
                <a:ea typeface="Aptos" panose="020B0004020202020204" pitchFamily="34" charset="0"/>
                <a:cs typeface="Times New Roman" panose="02020603050405020304" pitchFamily="18" charset="0"/>
              </a:rPr>
              <a:t>It’s NOT an electric bike.</a:t>
            </a:r>
          </a:p>
          <a:p>
            <a:pPr marL="637540" indent="-457200">
              <a:lnSpc>
                <a:spcPct val="150000"/>
              </a:lnSpc>
              <a:buFont typeface="Arial" panose="020B0604020202020204" pitchFamily="34" charset="0"/>
              <a:buChar char="•"/>
            </a:pPr>
            <a:r>
              <a:rPr lang="en-ZA" sz="3200" b="1">
                <a:effectLst/>
                <a:latin typeface="Verdana" panose="020B0604030504040204" pitchFamily="34" charset="0"/>
                <a:ea typeface="Aptos" panose="020B0004020202020204" pitchFamily="34" charset="0"/>
                <a:cs typeface="Times New Roman" panose="02020603050405020304" pitchFamily="18" charset="0"/>
              </a:rPr>
              <a:t>There is a trailer holding plastic crate – NOT a Gray plastic carrier</a:t>
            </a:r>
          </a:p>
          <a:p>
            <a:pPr marL="637540" indent="-457200">
              <a:lnSpc>
                <a:spcPct val="150000"/>
              </a:lnSpc>
              <a:buFont typeface="Arial" panose="020B0604020202020204" pitchFamily="34" charset="0"/>
              <a:buChar char="•"/>
            </a:pPr>
            <a:r>
              <a:rPr lang="en-ZA" sz="3200" b="1">
                <a:effectLst/>
                <a:latin typeface="Verdana" panose="020B0604030504040204" pitchFamily="34" charset="0"/>
                <a:ea typeface="Aptos" panose="020B0004020202020204" pitchFamily="34" charset="0"/>
                <a:cs typeface="Times New Roman" panose="02020603050405020304" pitchFamily="18" charset="0"/>
              </a:rPr>
              <a:t>It assumes it is the ocean in the background.</a:t>
            </a:r>
          </a:p>
        </p:txBody>
      </p:sp>
    </p:spTree>
    <p:extLst>
      <p:ext uri="{BB962C8B-B14F-4D97-AF65-F5344CB8AC3E}">
        <p14:creationId xmlns:p14="http://schemas.microsoft.com/office/powerpoint/2010/main" val="3852737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EE49F-F48B-429B-54AB-B7BCFA9CE0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7904F1-83E4-F19E-C14A-476F9A241C0D}"/>
              </a:ext>
            </a:extLst>
          </p:cNvPr>
          <p:cNvSpPr>
            <a:spLocks noGrp="1"/>
          </p:cNvSpPr>
          <p:nvPr>
            <p:ph type="title"/>
          </p:nvPr>
        </p:nvSpPr>
        <p:spPr>
          <a:xfrm>
            <a:off x="839788" y="457200"/>
            <a:ext cx="3932237" cy="853126"/>
          </a:xfrm>
        </p:spPr>
        <p:txBody>
          <a:bodyPr/>
          <a:lstStyle/>
          <a:p>
            <a:r>
              <a:rPr lang="en-ZA" b="1"/>
              <a:t>AI’s description</a:t>
            </a:r>
          </a:p>
        </p:txBody>
      </p:sp>
      <p:sp>
        <p:nvSpPr>
          <p:cNvPr id="4" name="Text Placeholder 3">
            <a:extLst>
              <a:ext uri="{FF2B5EF4-FFF2-40B4-BE49-F238E27FC236}">
                <a16:creationId xmlns:a16="http://schemas.microsoft.com/office/drawing/2014/main" id="{E5831B50-6597-2694-BC48-335B52263670}"/>
              </a:ext>
            </a:extLst>
          </p:cNvPr>
          <p:cNvSpPr>
            <a:spLocks noGrp="1"/>
          </p:cNvSpPr>
          <p:nvPr>
            <p:ph type="body" sz="half" idx="2"/>
          </p:nvPr>
        </p:nvSpPr>
        <p:spPr>
          <a:xfrm>
            <a:off x="839788" y="1310326"/>
            <a:ext cx="3932237" cy="2507530"/>
          </a:xfrm>
          <a:solidFill>
            <a:schemeClr val="accent6">
              <a:lumMod val="20000"/>
              <a:lumOff val="80000"/>
            </a:schemeClr>
          </a:solidFill>
        </p:spPr>
        <p:txBody>
          <a:bodyPr anchor="t">
            <a:normAutofit fontScale="92500" lnSpcReduction="20000"/>
          </a:bodyPr>
          <a:lstStyle/>
          <a:p>
            <a:pPr>
              <a:lnSpc>
                <a:spcPct val="120000"/>
              </a:lnSpc>
              <a:spcBef>
                <a:spcPts val="1200"/>
              </a:spcBef>
            </a:pPr>
            <a:r>
              <a:rPr lang="en-ZA" sz="1800"/>
              <a:t>The image shows a young Black boy, dressed in a school uniform (white shirt, blue tie, and pleated blue skirt), sitting at a desk in a classroom. He's looking at a computer monitor which displays a large capital letter "I". His expression is one of slight confusion or concern. The overall style is cartoonish or illustrative, with a focus on bright colors and clean lines.</a:t>
            </a:r>
          </a:p>
        </p:txBody>
      </p:sp>
      <p:sp>
        <p:nvSpPr>
          <p:cNvPr id="7" name="TextBox 6">
            <a:extLst>
              <a:ext uri="{FF2B5EF4-FFF2-40B4-BE49-F238E27FC236}">
                <a16:creationId xmlns:a16="http://schemas.microsoft.com/office/drawing/2014/main" id="{7B09A367-D349-E795-22FE-BCFDF5AA95DC}"/>
              </a:ext>
            </a:extLst>
          </p:cNvPr>
          <p:cNvSpPr txBox="1"/>
          <p:nvPr/>
        </p:nvSpPr>
        <p:spPr>
          <a:xfrm>
            <a:off x="6740648" y="5999231"/>
            <a:ext cx="4053044" cy="369332"/>
          </a:xfrm>
          <a:prstGeom prst="rect">
            <a:avLst/>
          </a:prstGeom>
          <a:noFill/>
        </p:spPr>
        <p:txBody>
          <a:bodyPr wrap="square" rtlCol="0">
            <a:spAutoFit/>
          </a:bodyPr>
          <a:lstStyle/>
          <a:p>
            <a:r>
              <a:rPr lang="en-ZA"/>
              <a:t>This image was created by Grok – an AI.</a:t>
            </a:r>
          </a:p>
        </p:txBody>
      </p:sp>
      <p:sp>
        <p:nvSpPr>
          <p:cNvPr id="11" name="TextBox 10">
            <a:extLst>
              <a:ext uri="{FF2B5EF4-FFF2-40B4-BE49-F238E27FC236}">
                <a16:creationId xmlns:a16="http://schemas.microsoft.com/office/drawing/2014/main" id="{54C063ED-AA69-1D83-B107-ED4284F9CF36}"/>
              </a:ext>
            </a:extLst>
          </p:cNvPr>
          <p:cNvSpPr txBox="1"/>
          <p:nvPr/>
        </p:nvSpPr>
        <p:spPr>
          <a:xfrm>
            <a:off x="10946860" y="218302"/>
            <a:ext cx="405352" cy="461665"/>
          </a:xfrm>
          <a:prstGeom prst="rect">
            <a:avLst/>
          </a:prstGeom>
          <a:solidFill>
            <a:schemeClr val="accent6">
              <a:lumMod val="20000"/>
              <a:lumOff val="80000"/>
            </a:schemeClr>
          </a:solidFill>
        </p:spPr>
        <p:txBody>
          <a:bodyPr wrap="square" rtlCol="0">
            <a:spAutoFit/>
          </a:bodyPr>
          <a:lstStyle/>
          <a:p>
            <a:r>
              <a:rPr lang="en-ZA" sz="2400" b="1"/>
              <a:t>3</a:t>
            </a:r>
          </a:p>
        </p:txBody>
      </p:sp>
      <p:sp>
        <p:nvSpPr>
          <p:cNvPr id="3" name="TextBox 2">
            <a:extLst>
              <a:ext uri="{FF2B5EF4-FFF2-40B4-BE49-F238E27FC236}">
                <a16:creationId xmlns:a16="http://schemas.microsoft.com/office/drawing/2014/main" id="{77A5F98C-2C42-87BE-C536-58D7DF508A84}"/>
              </a:ext>
            </a:extLst>
          </p:cNvPr>
          <p:cNvSpPr txBox="1"/>
          <p:nvPr/>
        </p:nvSpPr>
        <p:spPr>
          <a:xfrm>
            <a:off x="839788" y="4194928"/>
            <a:ext cx="3932237" cy="646331"/>
          </a:xfrm>
          <a:prstGeom prst="rect">
            <a:avLst/>
          </a:prstGeom>
          <a:noFill/>
        </p:spPr>
        <p:txBody>
          <a:bodyPr wrap="square" rtlCol="0">
            <a:spAutoFit/>
          </a:bodyPr>
          <a:lstStyle/>
          <a:p>
            <a:r>
              <a:rPr lang="en-US" b="1">
                <a:solidFill>
                  <a:srgbClr val="FF0000"/>
                </a:solidFill>
              </a:rPr>
              <a:t>Here, AI wasn't quite correct. Can you see what AI didn't get right? </a:t>
            </a:r>
            <a:endParaRPr lang="en-ZA">
              <a:solidFill>
                <a:srgbClr val="FF0000"/>
              </a:solidFill>
            </a:endParaRPr>
          </a:p>
        </p:txBody>
      </p:sp>
      <p:pic>
        <p:nvPicPr>
          <p:cNvPr id="25" name="Picture 24" descr="A cartoon of a child using a computer&#10;&#10;AI-generated content may be incorrect.">
            <a:extLst>
              <a:ext uri="{FF2B5EF4-FFF2-40B4-BE49-F238E27FC236}">
                <a16:creationId xmlns:a16="http://schemas.microsoft.com/office/drawing/2014/main" id="{0FB02010-EE46-8341-EE22-B42A152407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0648" y="883763"/>
            <a:ext cx="3753001" cy="5004000"/>
          </a:xfrm>
          <a:prstGeom prst="rect">
            <a:avLst/>
          </a:prstGeom>
        </p:spPr>
      </p:pic>
    </p:spTree>
    <p:extLst>
      <p:ext uri="{BB962C8B-B14F-4D97-AF65-F5344CB8AC3E}">
        <p14:creationId xmlns:p14="http://schemas.microsoft.com/office/powerpoint/2010/main" val="486572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07575D-494E-8392-C2B1-D61B65CEC1C4}"/>
            </a:ext>
          </a:extLst>
        </p:cNvPr>
        <p:cNvGrpSpPr/>
        <p:nvPr/>
      </p:nvGrpSpPr>
      <p:grpSpPr>
        <a:xfrm>
          <a:off x="0" y="0"/>
          <a:ext cx="0" cy="0"/>
          <a:chOff x="0" y="0"/>
          <a:chExt cx="0" cy="0"/>
        </a:xfrm>
      </p:grpSpPr>
      <p:sp>
        <p:nvSpPr>
          <p:cNvPr id="2" name="Text Box 1">
            <a:extLst>
              <a:ext uri="{FF2B5EF4-FFF2-40B4-BE49-F238E27FC236}">
                <a16:creationId xmlns:a16="http://schemas.microsoft.com/office/drawing/2014/main" id="{61CDC3A7-45E5-7664-813F-CB63532261D7}"/>
              </a:ext>
            </a:extLst>
          </p:cNvPr>
          <p:cNvSpPr txBox="1"/>
          <p:nvPr/>
        </p:nvSpPr>
        <p:spPr>
          <a:xfrm>
            <a:off x="1432874" y="801279"/>
            <a:ext cx="9502219" cy="2760820"/>
          </a:xfrm>
          <a:prstGeom prst="rect">
            <a:avLst/>
          </a:prstGeom>
          <a:solidFill>
            <a:schemeClr val="accent6">
              <a:lumMod val="20000"/>
              <a:lumOff val="80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spAutoFit/>
          </a:bodyPr>
          <a:lstStyle/>
          <a:p>
            <a:pPr marL="180340">
              <a:lnSpc>
                <a:spcPct val="150000"/>
              </a:lnSpc>
              <a:spcBef>
                <a:spcPts val="1800"/>
              </a:spcBef>
              <a:spcAft>
                <a:spcPts val="1800"/>
              </a:spcAft>
              <a:buNone/>
            </a:pPr>
            <a:r>
              <a:rPr lang="en-ZA" sz="4000" b="1">
                <a:effectLst/>
                <a:latin typeface="Verdana" panose="020B0604030504040204" pitchFamily="34" charset="0"/>
                <a:ea typeface="Aptos" panose="020B0004020202020204" pitchFamily="34" charset="0"/>
                <a:cs typeface="Times New Roman" panose="02020603050405020304" pitchFamily="18" charset="0"/>
              </a:rPr>
              <a:t>And here AI mistakenly thought it was a boy, instead of a girl!</a:t>
            </a:r>
            <a:endParaRPr lang="en-ZA" sz="3600">
              <a:effectLst/>
              <a:latin typeface="Calibri" panose="020F050202020403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79022176"/>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92</TotalTime>
  <Words>491</Words>
  <Application>Microsoft Office PowerPoint</Application>
  <PresentationFormat>Widescreen</PresentationFormat>
  <Paragraphs>25</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Aptos</vt:lpstr>
      <vt:lpstr>Arial</vt:lpstr>
      <vt:lpstr>Calibri</vt:lpstr>
      <vt:lpstr>Calibri Light</vt:lpstr>
      <vt:lpstr>Verdana</vt:lpstr>
      <vt:lpstr>Office 2013 - 2022 Theme</vt:lpstr>
      <vt:lpstr>AI describing pictures</vt:lpstr>
      <vt:lpstr>Read AI's description of the picture. Do you think the description is correct?</vt:lpstr>
      <vt:lpstr>AI’s description</vt:lpstr>
      <vt:lpstr>PowerPoint Presentation</vt:lpstr>
      <vt:lpstr>AI’s description</vt:lpstr>
      <vt:lpstr>PowerPoint Presentation</vt:lpstr>
      <vt:lpstr>AI’s description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Susanna Jacobs</dc:creator>
  <cp:lastModifiedBy>Susanna Jacobs</cp:lastModifiedBy>
  <cp:revision>2</cp:revision>
  <dcterms:created xsi:type="dcterms:W3CDTF">2025-07-08T06:19:05Z</dcterms:created>
  <dcterms:modified xsi:type="dcterms:W3CDTF">2025-07-08T07:51:08Z</dcterms:modified>
</cp:coreProperties>
</file>